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Montserrat SemiBold"/>
      <p:regular r:id="rId25"/>
      <p:bold r:id="rId26"/>
      <p:italic r:id="rId27"/>
      <p:boldItalic r:id="rId28"/>
    </p:embeddedFont>
    <p:embeddedFont>
      <p:font typeface="Proxima Nova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Proxima Nova Extrabold"/>
      <p:bold r:id="rId37"/>
    </p:embeddedFont>
    <p:embeddedFont>
      <p:font typeface="Proxima Nova Semibold"/>
      <p:regular r:id="rId38"/>
      <p:bold r:id="rId39"/>
      <p:boldItalic r:id="rId40"/>
    </p:embeddedFont>
    <p:embeddedFont>
      <p:font typeface="Helvetica Neue Light"/>
      <p:regular r:id="rId41"/>
      <p:bold r:id="rId42"/>
      <p:italic r:id="rId43"/>
      <p:boldItalic r:id="rId44"/>
    </p:embeddedFont>
    <p:embeddedFont>
      <p:font typeface="Century Gothic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089DC38-E651-4868-96EC-A0A4C334F4C0}">
  <a:tblStyle styleId="{E089DC38-E651-4868-96EC-A0A4C334F4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BDBDBD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>
              <a:solidFill>
                <a:srgbClr val="BDBDBD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>
              <a:solidFill>
                <a:srgbClr val="BDBDBD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>
              <a:solidFill>
                <a:srgbClr val="BDBDBD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>
              <a:solidFill>
                <a:srgbClr val="BDBDBD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>
              <a:solidFill>
                <a:srgbClr val="BDBDBD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Semibold-boldItalic.fntdata"/><Relationship Id="rId20" Type="http://schemas.openxmlformats.org/officeDocument/2006/relationships/slide" Target="slides/slide14.xml"/><Relationship Id="rId42" Type="http://schemas.openxmlformats.org/officeDocument/2006/relationships/font" Target="fonts/HelveticaNeueLight-bold.fntdata"/><Relationship Id="rId41" Type="http://schemas.openxmlformats.org/officeDocument/2006/relationships/font" Target="fonts/HelveticaNeueLight-regular.fntdata"/><Relationship Id="rId22" Type="http://schemas.openxmlformats.org/officeDocument/2006/relationships/slide" Target="slides/slide16.xml"/><Relationship Id="rId44" Type="http://schemas.openxmlformats.org/officeDocument/2006/relationships/font" Target="fonts/HelveticaNeueLight-boldItalic.fntdata"/><Relationship Id="rId21" Type="http://schemas.openxmlformats.org/officeDocument/2006/relationships/slide" Target="slides/slide15.xml"/><Relationship Id="rId43" Type="http://schemas.openxmlformats.org/officeDocument/2006/relationships/font" Target="fonts/HelveticaNeueLight-italic.fntdata"/><Relationship Id="rId24" Type="http://schemas.openxmlformats.org/officeDocument/2006/relationships/slide" Target="slides/slide18.xml"/><Relationship Id="rId46" Type="http://schemas.openxmlformats.org/officeDocument/2006/relationships/font" Target="fonts/CenturyGothic-bold.fntdata"/><Relationship Id="rId23" Type="http://schemas.openxmlformats.org/officeDocument/2006/relationships/slide" Target="slides/slide17.xml"/><Relationship Id="rId45" Type="http://schemas.openxmlformats.org/officeDocument/2006/relationships/font" Target="fonts/CenturyGothic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SemiBold-bold.fntdata"/><Relationship Id="rId48" Type="http://schemas.openxmlformats.org/officeDocument/2006/relationships/font" Target="fonts/CenturyGothic-boldItalic.fntdata"/><Relationship Id="rId25" Type="http://schemas.openxmlformats.org/officeDocument/2006/relationships/font" Target="fonts/MontserratSemiBold-regular.fntdata"/><Relationship Id="rId47" Type="http://schemas.openxmlformats.org/officeDocument/2006/relationships/font" Target="fonts/CenturyGothic-italic.fntdata"/><Relationship Id="rId28" Type="http://schemas.openxmlformats.org/officeDocument/2006/relationships/font" Target="fonts/MontserratSemiBold-boldItalic.fntdata"/><Relationship Id="rId27" Type="http://schemas.openxmlformats.org/officeDocument/2006/relationships/font" Target="fonts/MontserratSemiBold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ProximaNova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roximaNova-italic.fntdata"/><Relationship Id="rId30" Type="http://schemas.openxmlformats.org/officeDocument/2006/relationships/font" Target="fonts/ProximaNova-bold.fntdata"/><Relationship Id="rId11" Type="http://schemas.openxmlformats.org/officeDocument/2006/relationships/slide" Target="slides/slide5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4.xml"/><Relationship Id="rId32" Type="http://schemas.openxmlformats.org/officeDocument/2006/relationships/font" Target="fonts/ProximaNova-boldItalic.fntdata"/><Relationship Id="rId13" Type="http://schemas.openxmlformats.org/officeDocument/2006/relationships/slide" Target="slides/slide7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bold.fntdata"/><Relationship Id="rId15" Type="http://schemas.openxmlformats.org/officeDocument/2006/relationships/slide" Target="slides/slide9.xml"/><Relationship Id="rId37" Type="http://schemas.openxmlformats.org/officeDocument/2006/relationships/font" Target="fonts/ProximaNovaExtrabold-bold.fntdata"/><Relationship Id="rId14" Type="http://schemas.openxmlformats.org/officeDocument/2006/relationships/slide" Target="slides/slide8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1.xml"/><Relationship Id="rId39" Type="http://schemas.openxmlformats.org/officeDocument/2006/relationships/font" Target="fonts/ProximaNovaSemibold-bold.fntdata"/><Relationship Id="rId16" Type="http://schemas.openxmlformats.org/officeDocument/2006/relationships/slide" Target="slides/slide10.xml"/><Relationship Id="rId38" Type="http://schemas.openxmlformats.org/officeDocument/2006/relationships/font" Target="fonts/ProximaNovaSemibold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e317362fb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e317362fb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4f52b3658f_6_2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4f52b3658f_6_2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e761fd37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e761fd37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7c49810b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7c49810b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7c49810bc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7c49810bc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7c49810bc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7c49810bc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4e317362fb_2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4e317362fb_2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Proxima Nova"/>
              <a:buChar char="●"/>
            </a:pPr>
            <a:r>
              <a:rPr lang="en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Test Strategy is done to determine possible issues and dependencies in order to identify the risks. False</a:t>
            </a:r>
            <a:endParaRPr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Font typeface="Proxima Nova"/>
              <a:buChar char="●"/>
            </a:pP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____ can change. </a:t>
            </a:r>
            <a:r>
              <a:rPr b="1" lang="en">
                <a:solidFill>
                  <a:srgbClr val="222222"/>
                </a:solidFill>
                <a:highlight>
                  <a:schemeClr val="lt1"/>
                </a:highlight>
              </a:rPr>
              <a:t>Test Plan</a:t>
            </a: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 / Test Strategy</a:t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Char char="●"/>
            </a:pP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After deployment, in sequence,  Feature Testing is performed, then Unit Testing is performed, Regression testing is performed and finally Smoke Testing is performed. </a:t>
            </a:r>
            <a:r>
              <a:rPr b="1" lang="en">
                <a:solidFill>
                  <a:srgbClr val="222222"/>
                </a:solidFill>
                <a:highlight>
                  <a:schemeClr val="lt1"/>
                </a:highlight>
              </a:rPr>
              <a:t>False</a:t>
            </a:r>
            <a:endParaRPr b="1"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Char char="●"/>
            </a:pP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After deployment, in sequence,  Unit Testing Testing is performed, then Smoke is performed, Regression testing is performed and finally Feature Testing is performed. </a:t>
            </a:r>
            <a:r>
              <a:rPr b="1" lang="en">
                <a:solidFill>
                  <a:srgbClr val="222222"/>
                </a:solidFill>
                <a:highlight>
                  <a:schemeClr val="lt1"/>
                </a:highlight>
              </a:rPr>
              <a:t>False</a:t>
            </a:r>
            <a:endParaRPr b="1"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Char char="●"/>
            </a:pP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More automation testing as strategy always guarantee a bug-free product. </a:t>
            </a:r>
            <a:r>
              <a:rPr b="1" lang="en">
                <a:solidFill>
                  <a:srgbClr val="222222"/>
                </a:solidFill>
                <a:highlight>
                  <a:schemeClr val="lt1"/>
                </a:highlight>
              </a:rPr>
              <a:t>False</a:t>
            </a:r>
            <a:endParaRPr b="1">
              <a:solidFill>
                <a:srgbClr val="222222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4fbafbd70a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4fbafbd70a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4e98aa303c_7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4e98aa303c_7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4e761fd37b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4e761fd37b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685ce3340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685ce3340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7c944ff0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7c944ff0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Speakers: Ivan + Enrique + Coque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a4e85c5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a4e85c5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7a50616d8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7a50616d8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Philosophical - removed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 - based on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bases - removed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a4e85c5e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a4e85c5e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a4e85c5e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a4e85c5e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c6e1871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c6e1871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c6e1871b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c6e1871b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elcome" type="tx">
  <p:cSld name="TITLE_AND_BODY">
    <p:bg>
      <p:bgPr>
        <a:solidFill>
          <a:srgbClr val="F0F0F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57186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/>
        </p:nvSpPr>
        <p:spPr>
          <a:xfrm rot="-5400000">
            <a:off x="-144579" y="4127422"/>
            <a:ext cx="10884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4822400" y="1522900"/>
            <a:ext cx="3940800" cy="175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6096000" y="4343400"/>
            <a:ext cx="266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5" name="Google Shape;15;p2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>
              <a:solidFill>
                <a:srgbClr val="FFFFFF"/>
              </a:solidFill>
            </a:endParaRPr>
          </a:p>
        </p:txBody>
      </p:sp>
      <p:pic>
        <p:nvPicPr>
          <p:cNvPr id="16" name="Google Shape;16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>
              <a:solidFill>
                <a:srgbClr val="EFEFE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">
  <p:cSld name="Empty 3_1">
    <p:bg>
      <p:bgPr>
        <a:solidFill>
          <a:srgbClr val="F3F3F3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1"/>
          <p:cNvSpPr txBox="1"/>
          <p:nvPr>
            <p:ph idx="12" type="sldNum"/>
          </p:nvPr>
        </p:nvSpPr>
        <p:spPr>
          <a:xfrm>
            <a:off x="5992519" y="479868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4" name="Google Shape;114;p11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115" name="Google Shape;115;p11"/>
          <p:cNvSpPr txBox="1"/>
          <p:nvPr/>
        </p:nvSpPr>
        <p:spPr>
          <a:xfrm rot="-5400000">
            <a:off x="-106479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116" name="Google Shape;116;p11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/>
          </a:p>
        </p:txBody>
      </p:sp>
      <p:pic>
        <p:nvPicPr>
          <p:cNvPr id="117" name="Google Shape;11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1"/>
          <p:cNvSpPr txBox="1"/>
          <p:nvPr>
            <p:ph type="title"/>
          </p:nvPr>
        </p:nvSpPr>
        <p:spPr>
          <a:xfrm>
            <a:off x="1357050" y="1252000"/>
            <a:ext cx="58968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1" type="subTitle"/>
          </p:nvPr>
        </p:nvSpPr>
        <p:spPr>
          <a:xfrm>
            <a:off x="1357050" y="1058175"/>
            <a:ext cx="29484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0" name="Google Shape;120;p11"/>
          <p:cNvSpPr txBox="1"/>
          <p:nvPr>
            <p:ph idx="2" type="body"/>
          </p:nvPr>
        </p:nvSpPr>
        <p:spPr>
          <a:xfrm>
            <a:off x="1357050" y="1909850"/>
            <a:ext cx="5864400" cy="23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-white background">
  <p:cSld name="Empty 3_1_3"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 txBox="1"/>
          <p:nvPr>
            <p:ph idx="12" type="sldNum"/>
          </p:nvPr>
        </p:nvSpPr>
        <p:spPr>
          <a:xfrm>
            <a:off x="5992519" y="479868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23" name="Google Shape;123;p12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124" name="Google Shape;124;p12"/>
          <p:cNvSpPr txBox="1"/>
          <p:nvPr/>
        </p:nvSpPr>
        <p:spPr>
          <a:xfrm rot="-5400000">
            <a:off x="-106479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125" name="Google Shape;125;p12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/>
          </a:p>
        </p:txBody>
      </p:sp>
      <p:sp>
        <p:nvSpPr>
          <p:cNvPr id="126" name="Google Shape;126;p12"/>
          <p:cNvSpPr txBox="1"/>
          <p:nvPr>
            <p:ph type="title"/>
          </p:nvPr>
        </p:nvSpPr>
        <p:spPr>
          <a:xfrm>
            <a:off x="1357050" y="1252000"/>
            <a:ext cx="58968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7" name="Google Shape;127;p12"/>
          <p:cNvSpPr txBox="1"/>
          <p:nvPr>
            <p:ph idx="1" type="subTitle"/>
          </p:nvPr>
        </p:nvSpPr>
        <p:spPr>
          <a:xfrm>
            <a:off x="1357050" y="1058175"/>
            <a:ext cx="29484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8" name="Google Shape;128;p12"/>
          <p:cNvSpPr txBox="1"/>
          <p:nvPr>
            <p:ph idx="2" type="body"/>
          </p:nvPr>
        </p:nvSpPr>
        <p:spPr>
          <a:xfrm>
            <a:off x="1357050" y="1909850"/>
            <a:ext cx="5864400" cy="23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29" name="Google Shape;129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and photo">
  <p:cSld name="Empty 3_1_1">
    <p:bg>
      <p:bgPr>
        <a:solidFill>
          <a:srgbClr val="F0F0F0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idx="12" type="sldNum"/>
          </p:nvPr>
        </p:nvSpPr>
        <p:spPr>
          <a:xfrm>
            <a:off x="5992519" y="479868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32" name="Google Shape;132;p13"/>
          <p:cNvPicPr preferRelativeResize="0"/>
          <p:nvPr/>
        </p:nvPicPr>
        <p:blipFill rotWithShape="1">
          <a:blip r:embed="rId2">
            <a:alphaModFix amt="15000"/>
          </a:blip>
          <a:srcRect b="24998" l="0" r="0" t="0"/>
          <a:stretch/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3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>
              <a:solidFill>
                <a:srgbClr val="666666"/>
              </a:solidFill>
            </a:endParaRPr>
          </a:p>
        </p:txBody>
      </p:sp>
      <p:sp>
        <p:nvSpPr>
          <p:cNvPr id="134" name="Google Shape;134;p13"/>
          <p:cNvSpPr txBox="1"/>
          <p:nvPr/>
        </p:nvSpPr>
        <p:spPr>
          <a:xfrm rot="-5400000">
            <a:off x="-106479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>
              <a:solidFill>
                <a:srgbClr val="999999"/>
              </a:solidFill>
            </a:endParaRPr>
          </a:p>
        </p:txBody>
      </p:sp>
      <p:sp>
        <p:nvSpPr>
          <p:cNvPr id="135" name="Google Shape;135;p13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>
              <a:solidFill>
                <a:srgbClr val="999999"/>
              </a:solidFill>
            </a:endParaRPr>
          </a:p>
        </p:txBody>
      </p:sp>
      <p:sp>
        <p:nvSpPr>
          <p:cNvPr id="136" name="Google Shape;136;p13"/>
          <p:cNvSpPr txBox="1"/>
          <p:nvPr>
            <p:ph type="title"/>
          </p:nvPr>
        </p:nvSpPr>
        <p:spPr>
          <a:xfrm>
            <a:off x="1357050" y="1252000"/>
            <a:ext cx="30777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7" name="Google Shape;137;p13"/>
          <p:cNvSpPr txBox="1"/>
          <p:nvPr>
            <p:ph idx="1" type="subTitle"/>
          </p:nvPr>
        </p:nvSpPr>
        <p:spPr>
          <a:xfrm>
            <a:off x="1357050" y="1058175"/>
            <a:ext cx="29484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38" name="Google Shape;138;p13"/>
          <p:cNvSpPr txBox="1"/>
          <p:nvPr>
            <p:ph idx="2" type="body"/>
          </p:nvPr>
        </p:nvSpPr>
        <p:spPr>
          <a:xfrm>
            <a:off x="1357050" y="2005050"/>
            <a:ext cx="5864400" cy="23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●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●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●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39" name="Google Shape;13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Empty 3_1_1_1">
    <p:bg>
      <p:bgPr>
        <a:solidFill>
          <a:srgbClr val="F3F3F3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357050" y="1252000"/>
            <a:ext cx="58968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2" name="Google Shape;142;p14"/>
          <p:cNvSpPr txBox="1"/>
          <p:nvPr>
            <p:ph idx="1" type="subTitle"/>
          </p:nvPr>
        </p:nvSpPr>
        <p:spPr>
          <a:xfrm>
            <a:off x="1357050" y="1058175"/>
            <a:ext cx="29484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3" name="Google Shape;143;p14"/>
          <p:cNvSpPr txBox="1"/>
          <p:nvPr>
            <p:ph idx="2" type="body"/>
          </p:nvPr>
        </p:nvSpPr>
        <p:spPr>
          <a:xfrm>
            <a:off x="1395750" y="2929075"/>
            <a:ext cx="7203300" cy="1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●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●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●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44" name="Google Shape;144;p14"/>
          <p:cNvSpPr txBox="1"/>
          <p:nvPr>
            <p:ph idx="3" type="subTitle"/>
          </p:nvPr>
        </p:nvSpPr>
        <p:spPr>
          <a:xfrm>
            <a:off x="1395750" y="2118050"/>
            <a:ext cx="13422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4" type="subTitle"/>
          </p:nvPr>
        </p:nvSpPr>
        <p:spPr>
          <a:xfrm>
            <a:off x="2802225" y="2118050"/>
            <a:ext cx="26436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46" name="Google Shape;14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page">
  <p:cSld name="Empty 3_1_1_1_1">
    <p:bg>
      <p:bgPr>
        <a:solidFill>
          <a:srgbClr val="F0F0F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idx="12" type="sldNum"/>
          </p:nvPr>
        </p:nvSpPr>
        <p:spPr>
          <a:xfrm>
            <a:off x="5992519" y="479868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49" name="Google Shape;149;p15"/>
          <p:cNvSpPr/>
          <p:nvPr/>
        </p:nvSpPr>
        <p:spPr>
          <a:xfrm>
            <a:off x="-119" y="-1946"/>
            <a:ext cx="9141600" cy="5145300"/>
          </a:xfrm>
          <a:prstGeom prst="rect">
            <a:avLst/>
          </a:prstGeom>
          <a:solidFill>
            <a:srgbClr val="464646"/>
          </a:solid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F0F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5"/>
          <p:cNvSpPr/>
          <p:nvPr/>
        </p:nvSpPr>
        <p:spPr>
          <a:xfrm>
            <a:off x="2382" y="-1946"/>
            <a:ext cx="9141600" cy="51453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F0F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5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152" name="Google Shape;152;p15"/>
          <p:cNvSpPr txBox="1"/>
          <p:nvPr/>
        </p:nvSpPr>
        <p:spPr>
          <a:xfrm rot="-5400000">
            <a:off x="-144579" y="4127422"/>
            <a:ext cx="10884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153" name="Google Shape;153;p15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/>
          </a:p>
        </p:txBody>
      </p:sp>
      <p:sp>
        <p:nvSpPr>
          <p:cNvPr id="154" name="Google Shape;154;p15"/>
          <p:cNvSpPr txBox="1"/>
          <p:nvPr>
            <p:ph type="title"/>
          </p:nvPr>
        </p:nvSpPr>
        <p:spPr>
          <a:xfrm>
            <a:off x="6096000" y="1891850"/>
            <a:ext cx="2667000" cy="13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pic>
        <p:nvPicPr>
          <p:cNvPr id="155" name="Google Shape;15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3 2" showMasterSp="0">
  <p:cSld name="Content 3">
    <p:bg>
      <p:bgPr>
        <a:solidFill>
          <a:srgbClr val="FFFFF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59" name="Google Shape;159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0" name="Google Shape;16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19050" lIns="19050" spcFirstLastPara="1" rIns="19050" wrap="square" tIns="190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7" name="Google Shape;16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8" name="Google Shape;16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1" name="Google Shape;17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" name="Google Shape;17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" name="Google Shape;17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Standard">
    <p:bg>
      <p:bgPr>
        <a:solidFill>
          <a:srgbClr val="FFFFFF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4419679" y="4629150"/>
            <a:ext cx="21324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2">
            <a:alphaModFix amt="48000"/>
          </a:blip>
          <a:srcRect b="1468" l="18324" r="8841" t="0"/>
          <a:stretch/>
        </p:blipFill>
        <p:spPr>
          <a:xfrm>
            <a:off x="3990400" y="0"/>
            <a:ext cx="5153598" cy="518160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/>
          <p:nvPr>
            <p:ph type="title"/>
          </p:nvPr>
        </p:nvSpPr>
        <p:spPr>
          <a:xfrm>
            <a:off x="762000" y="609600"/>
            <a:ext cx="21336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762000" y="1828800"/>
            <a:ext cx="2652300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●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●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●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23" name="Google Shape;2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9" name="Google Shape;179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0" name="Google Shape;18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3" name="Google Shape;18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" name="Google Shape;186;p2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7" name="Google Shape;18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0" name="Google Shape;19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4" name="Google Shape;194;p2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5" name="Google Shape;195;p2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" name="Google Shape;19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" name="Google Shape;20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-white background">
  <p:cSld name="Empty 3_1_3">
    <p:bg>
      <p:bgPr>
        <a:solidFill>
          <a:srgbClr val="FFFFFF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5992519" y="479868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0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209" name="Google Shape;209;p30"/>
          <p:cNvSpPr txBox="1"/>
          <p:nvPr/>
        </p:nvSpPr>
        <p:spPr>
          <a:xfrm rot="-5400000">
            <a:off x="-106479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210" name="Google Shape;210;p30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/>
          </a:p>
        </p:txBody>
      </p:sp>
      <p:sp>
        <p:nvSpPr>
          <p:cNvPr id="211" name="Google Shape;211;p30"/>
          <p:cNvSpPr txBox="1"/>
          <p:nvPr>
            <p:ph type="title"/>
          </p:nvPr>
        </p:nvSpPr>
        <p:spPr>
          <a:xfrm>
            <a:off x="1357050" y="1252000"/>
            <a:ext cx="5896800" cy="7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2" name="Google Shape;212;p30"/>
          <p:cNvSpPr txBox="1"/>
          <p:nvPr>
            <p:ph idx="1" type="subTitle"/>
          </p:nvPr>
        </p:nvSpPr>
        <p:spPr>
          <a:xfrm>
            <a:off x="1357050" y="1058175"/>
            <a:ext cx="2948400" cy="1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3" name="Google Shape;213;p30"/>
          <p:cNvSpPr txBox="1"/>
          <p:nvPr>
            <p:ph idx="2" type="body"/>
          </p:nvPr>
        </p:nvSpPr>
        <p:spPr>
          <a:xfrm>
            <a:off x="1357050" y="1909850"/>
            <a:ext cx="5864400" cy="23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214" name="Google Shape;214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1">
  <p:cSld name="Center">
    <p:bg>
      <p:bgPr>
        <a:solidFill>
          <a:srgbClr val="FFFFFF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4419679" y="4629150"/>
            <a:ext cx="21324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6" name="Google Shape;2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121473" y="0"/>
            <a:ext cx="602252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/>
          <p:nvPr/>
        </p:nvSpPr>
        <p:spPr>
          <a:xfrm>
            <a:off x="3965424" y="3379785"/>
            <a:ext cx="132300" cy="24300"/>
          </a:xfrm>
          <a:prstGeom prst="rect">
            <a:avLst/>
          </a:prstGeom>
          <a:solidFill>
            <a:srgbClr val="EA555A"/>
          </a:solid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</a:pPr>
            <a:r>
              <a:t/>
            </a:r>
            <a:endParaRPr b="0" i="0" sz="7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29" name="Google Shape;29;p4"/>
          <p:cNvSpPr txBox="1"/>
          <p:nvPr/>
        </p:nvSpPr>
        <p:spPr>
          <a:xfrm rot="-5400000">
            <a:off x="-68379" y="4203622"/>
            <a:ext cx="9360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30" name="Google Shape;30;p4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/>
          </a:p>
        </p:txBody>
      </p:sp>
      <p:sp>
        <p:nvSpPr>
          <p:cNvPr id="31" name="Google Shape;31;p4"/>
          <p:cNvSpPr txBox="1"/>
          <p:nvPr>
            <p:ph type="title"/>
          </p:nvPr>
        </p:nvSpPr>
        <p:spPr>
          <a:xfrm>
            <a:off x="2133600" y="2209800"/>
            <a:ext cx="20574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32" name="Google Shape;32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ld Section Tile ">
  <p:cSld name="Right">
    <p:bg>
      <p:bgPr>
        <a:solidFill>
          <a:srgbClr val="F8F8F8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4419679" y="4629150"/>
            <a:ext cx="21324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" name="Google Shape;35;p5"/>
          <p:cNvSpPr/>
          <p:nvPr/>
        </p:nvSpPr>
        <p:spPr>
          <a:xfrm>
            <a:off x="-119" y="-1946"/>
            <a:ext cx="9141600" cy="5145300"/>
          </a:xfrm>
          <a:prstGeom prst="rect">
            <a:avLst/>
          </a:prstGeom>
          <a:solidFill>
            <a:srgbClr val="464646"/>
          </a:solid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F0F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2382" y="-1946"/>
            <a:ext cx="9141600" cy="51453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F0F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5"/>
          <p:cNvSpPr txBox="1"/>
          <p:nvPr/>
        </p:nvSpPr>
        <p:spPr>
          <a:xfrm rot="-5400000">
            <a:off x="-144579" y="4127422"/>
            <a:ext cx="10884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>
              <a:solidFill>
                <a:srgbClr val="EFEFEF"/>
              </a:solidFill>
            </a:endParaRPr>
          </a:p>
        </p:txBody>
      </p:sp>
      <p:sp>
        <p:nvSpPr>
          <p:cNvPr id="38" name="Google Shape;38;p5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39" name="Google Shape;39;p5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>
              <a:solidFill>
                <a:srgbClr val="EFEFEF"/>
              </a:solidFill>
            </a:endParaRPr>
          </a:p>
        </p:txBody>
      </p:sp>
      <p:sp>
        <p:nvSpPr>
          <p:cNvPr id="40" name="Google Shape;40;p5"/>
          <p:cNvSpPr txBox="1"/>
          <p:nvPr>
            <p:ph type="title"/>
          </p:nvPr>
        </p:nvSpPr>
        <p:spPr>
          <a:xfrm>
            <a:off x="1714500" y="2343150"/>
            <a:ext cx="571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41" name="Google Shape;4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Left">
    <p:bg>
      <p:bgPr>
        <a:solidFill>
          <a:srgbClr val="F8F8F8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4419679" y="4629150"/>
            <a:ext cx="21324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500"/>
              <a:buFont typeface="Calibri"/>
              <a:buNone/>
              <a:defRPr b="0" i="0" sz="5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788" r="670" t="0"/>
          <a:stretch/>
        </p:blipFill>
        <p:spPr>
          <a:xfrm>
            <a:off x="152400" y="152400"/>
            <a:ext cx="8839197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46" name="Google Shape;46;p6"/>
          <p:cNvSpPr txBox="1"/>
          <p:nvPr/>
        </p:nvSpPr>
        <p:spPr>
          <a:xfrm rot="-5400000">
            <a:off x="-106479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47" name="Google Shape;47;p6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/>
          </a:p>
        </p:txBody>
      </p:sp>
      <p:sp>
        <p:nvSpPr>
          <p:cNvPr id="48" name="Google Shape;48;p6"/>
          <p:cNvSpPr txBox="1"/>
          <p:nvPr>
            <p:ph type="title"/>
          </p:nvPr>
        </p:nvSpPr>
        <p:spPr>
          <a:xfrm>
            <a:off x="1263625" y="1828800"/>
            <a:ext cx="40704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" type="subTitle"/>
          </p:nvPr>
        </p:nvSpPr>
        <p:spPr>
          <a:xfrm>
            <a:off x="1263625" y="4038600"/>
            <a:ext cx="42987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50" name="Google Shape;50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Empty">
    <p:bg>
      <p:bgPr>
        <a:solidFill>
          <a:srgbClr val="FFFFF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992519" y="479868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3" name="Google Shape;5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81" y="0"/>
            <a:ext cx="9139238" cy="326707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7"/>
          <p:cNvSpPr/>
          <p:nvPr/>
        </p:nvSpPr>
        <p:spPr>
          <a:xfrm>
            <a:off x="3639977" y="2417183"/>
            <a:ext cx="1920300" cy="1920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700"/>
              <a:buFont typeface="Calibri"/>
              <a:buNone/>
            </a:pPr>
            <a:r>
              <a:t/>
            </a:r>
            <a:endParaRPr b="0" i="0" sz="700" u="none" cap="none" strike="noStrike">
              <a:solidFill>
                <a:srgbClr val="F0F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" id="55" name="Google Shape;5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87848" y="2563550"/>
            <a:ext cx="1624664" cy="162767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7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57" name="Google Shape;57;p7"/>
          <p:cNvSpPr txBox="1"/>
          <p:nvPr/>
        </p:nvSpPr>
        <p:spPr>
          <a:xfrm rot="-5400000">
            <a:off x="-106479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58" name="Google Shape;58;p7"/>
          <p:cNvSpPr/>
          <p:nvPr/>
        </p:nvSpPr>
        <p:spPr>
          <a:xfrm>
            <a:off x="1897399" y="1347300"/>
            <a:ext cx="132300" cy="24300"/>
          </a:xfrm>
          <a:prstGeom prst="rect">
            <a:avLst/>
          </a:prstGeom>
          <a:solidFill>
            <a:srgbClr val="EA555A"/>
          </a:solid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700"/>
              <a:buFont typeface="Calibri"/>
              <a:buNone/>
            </a:pPr>
            <a:r>
              <a:t/>
            </a:r>
            <a:endParaRPr b="0" i="0" sz="700" u="none" cap="none" strike="noStrike">
              <a:solidFill>
                <a:srgbClr val="F8F8F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7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/>
          </a:p>
        </p:txBody>
      </p:sp>
      <p:sp>
        <p:nvSpPr>
          <p:cNvPr id="60" name="Google Shape;60;p7"/>
          <p:cNvSpPr txBox="1"/>
          <p:nvPr>
            <p:ph type="title"/>
          </p:nvPr>
        </p:nvSpPr>
        <p:spPr>
          <a:xfrm>
            <a:off x="1787000" y="838200"/>
            <a:ext cx="3289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" type="subTitle"/>
          </p:nvPr>
        </p:nvSpPr>
        <p:spPr>
          <a:xfrm>
            <a:off x="879375" y="2245600"/>
            <a:ext cx="22794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62" name="Google Shape;62;p7"/>
          <p:cNvSpPr txBox="1"/>
          <p:nvPr>
            <p:ph idx="2" type="subTitle"/>
          </p:nvPr>
        </p:nvSpPr>
        <p:spPr>
          <a:xfrm>
            <a:off x="1312175" y="2554525"/>
            <a:ext cx="1846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3" type="subTitle"/>
          </p:nvPr>
        </p:nvSpPr>
        <p:spPr>
          <a:xfrm>
            <a:off x="879375" y="3575275"/>
            <a:ext cx="22794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4" name="Google Shape;64;p7"/>
          <p:cNvSpPr txBox="1"/>
          <p:nvPr>
            <p:ph idx="4" type="subTitle"/>
          </p:nvPr>
        </p:nvSpPr>
        <p:spPr>
          <a:xfrm>
            <a:off x="1312175" y="4002325"/>
            <a:ext cx="18465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65" name="Google Shape;65;p7"/>
          <p:cNvSpPr txBox="1"/>
          <p:nvPr>
            <p:ph idx="5" type="subTitle"/>
          </p:nvPr>
        </p:nvSpPr>
        <p:spPr>
          <a:xfrm>
            <a:off x="6041650" y="2245600"/>
            <a:ext cx="25320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2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2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2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6" name="Google Shape;66;p7"/>
          <p:cNvSpPr txBox="1"/>
          <p:nvPr>
            <p:ph idx="6" type="subTitle"/>
          </p:nvPr>
        </p:nvSpPr>
        <p:spPr>
          <a:xfrm>
            <a:off x="6041650" y="2554525"/>
            <a:ext cx="2085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67" name="Google Shape;67;p7"/>
          <p:cNvSpPr txBox="1"/>
          <p:nvPr>
            <p:ph idx="7" type="subTitle"/>
          </p:nvPr>
        </p:nvSpPr>
        <p:spPr>
          <a:xfrm>
            <a:off x="6041650" y="3575276"/>
            <a:ext cx="25320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8" name="Google Shape;68;p7"/>
          <p:cNvSpPr txBox="1"/>
          <p:nvPr>
            <p:ph idx="8" type="subTitle"/>
          </p:nvPr>
        </p:nvSpPr>
        <p:spPr>
          <a:xfrm>
            <a:off x="6041650" y="4002325"/>
            <a:ext cx="20856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pic>
        <p:nvPicPr>
          <p:cNvPr id="69" name="Google Shape;69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s">
  <p:cSld name="Empty 2">
    <p:bg>
      <p:bgPr>
        <a:solidFill>
          <a:srgbClr val="FFFFFF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/>
          <p:nvPr/>
        </p:nvSpPr>
        <p:spPr>
          <a:xfrm>
            <a:off x="2382" y="-1945"/>
            <a:ext cx="9141600" cy="1921200"/>
          </a:xfrm>
          <a:prstGeom prst="rect">
            <a:avLst/>
          </a:prstGeom>
          <a:solidFill>
            <a:srgbClr val="464646"/>
          </a:solid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F0F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2" name="Google Shape;72;p8"/>
          <p:cNvPicPr preferRelativeResize="0"/>
          <p:nvPr/>
        </p:nvPicPr>
        <p:blipFill rotWithShape="1">
          <a:blip r:embed="rId2">
            <a:alphaModFix amt="9000"/>
          </a:blip>
          <a:srcRect b="56999" l="523" r="55857" t="29076"/>
          <a:stretch/>
        </p:blipFill>
        <p:spPr>
          <a:xfrm>
            <a:off x="3675" y="-1"/>
            <a:ext cx="9139047" cy="194488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8"/>
          <p:cNvSpPr txBox="1"/>
          <p:nvPr>
            <p:ph idx="12" type="sldNum"/>
          </p:nvPr>
        </p:nvSpPr>
        <p:spPr>
          <a:xfrm>
            <a:off x="5311270" y="777313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4" name="Google Shape;74;p8"/>
          <p:cNvSpPr txBox="1"/>
          <p:nvPr>
            <p:ph idx="2" type="sldNum"/>
          </p:nvPr>
        </p:nvSpPr>
        <p:spPr>
          <a:xfrm>
            <a:off x="5311270" y="777313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5" name="Google Shape;75;p8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76" name="Google Shape;76;p8"/>
          <p:cNvSpPr txBox="1"/>
          <p:nvPr/>
        </p:nvSpPr>
        <p:spPr>
          <a:xfrm rot="-5400000">
            <a:off x="-106479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77" name="Google Shape;77;p8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/>
          </a:p>
        </p:txBody>
      </p:sp>
      <p:sp>
        <p:nvSpPr>
          <p:cNvPr id="78" name="Google Shape;78;p8"/>
          <p:cNvSpPr txBox="1"/>
          <p:nvPr>
            <p:ph type="title"/>
          </p:nvPr>
        </p:nvSpPr>
        <p:spPr>
          <a:xfrm>
            <a:off x="1752600" y="762000"/>
            <a:ext cx="495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" name="Google Shape;79;p8"/>
          <p:cNvSpPr txBox="1"/>
          <p:nvPr>
            <p:ph idx="1" type="subTitle"/>
          </p:nvPr>
        </p:nvSpPr>
        <p:spPr>
          <a:xfrm>
            <a:off x="1752600" y="1981200"/>
            <a:ext cx="1752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80" name="Google Shape;80;p8"/>
          <p:cNvSpPr txBox="1"/>
          <p:nvPr>
            <p:ph idx="3" type="body"/>
          </p:nvPr>
        </p:nvSpPr>
        <p:spPr>
          <a:xfrm>
            <a:off x="1752600" y="2514600"/>
            <a:ext cx="1524000" cy="23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1" name="Google Shape;81;p8"/>
          <p:cNvSpPr txBox="1"/>
          <p:nvPr>
            <p:ph idx="4" type="subTitle"/>
          </p:nvPr>
        </p:nvSpPr>
        <p:spPr>
          <a:xfrm>
            <a:off x="3886200" y="1981200"/>
            <a:ext cx="1752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82" name="Google Shape;82;p8"/>
          <p:cNvSpPr txBox="1"/>
          <p:nvPr>
            <p:ph idx="5" type="body"/>
          </p:nvPr>
        </p:nvSpPr>
        <p:spPr>
          <a:xfrm>
            <a:off x="3886200" y="2514600"/>
            <a:ext cx="1524000" cy="23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3" name="Google Shape;83;p8"/>
          <p:cNvSpPr txBox="1"/>
          <p:nvPr>
            <p:ph idx="6" type="subTitle"/>
          </p:nvPr>
        </p:nvSpPr>
        <p:spPr>
          <a:xfrm>
            <a:off x="6172200" y="1981200"/>
            <a:ext cx="1752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84" name="Google Shape;84;p8"/>
          <p:cNvSpPr txBox="1"/>
          <p:nvPr>
            <p:ph idx="7" type="body"/>
          </p:nvPr>
        </p:nvSpPr>
        <p:spPr>
          <a:xfrm>
            <a:off x="6172200" y="2514600"/>
            <a:ext cx="1524000" cy="23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85" name="Google Shape;8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mns">
  <p:cSld name="Empty 2_1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2382" y="-1945"/>
            <a:ext cx="9141600" cy="1921200"/>
          </a:xfrm>
          <a:prstGeom prst="rect">
            <a:avLst/>
          </a:prstGeom>
          <a:solidFill>
            <a:srgbClr val="464646"/>
          </a:solid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F0F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8" name="Google Shape;88;p9"/>
          <p:cNvPicPr preferRelativeResize="0"/>
          <p:nvPr/>
        </p:nvPicPr>
        <p:blipFill rotWithShape="1">
          <a:blip r:embed="rId2">
            <a:alphaModFix amt="9000"/>
          </a:blip>
          <a:srcRect b="56999" l="523" r="55857" t="29076"/>
          <a:stretch/>
        </p:blipFill>
        <p:spPr>
          <a:xfrm>
            <a:off x="3675" y="-1"/>
            <a:ext cx="9139047" cy="194488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9"/>
          <p:cNvSpPr txBox="1"/>
          <p:nvPr>
            <p:ph idx="12" type="sldNum"/>
          </p:nvPr>
        </p:nvSpPr>
        <p:spPr>
          <a:xfrm>
            <a:off x="5311270" y="777313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90" name="Google Shape;90;p9"/>
          <p:cNvSpPr txBox="1"/>
          <p:nvPr>
            <p:ph idx="2" type="sldNum"/>
          </p:nvPr>
        </p:nvSpPr>
        <p:spPr>
          <a:xfrm>
            <a:off x="5311270" y="777313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91" name="Google Shape;91;p9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92" name="Google Shape;92;p9"/>
          <p:cNvSpPr txBox="1"/>
          <p:nvPr/>
        </p:nvSpPr>
        <p:spPr>
          <a:xfrm rot="-5400000">
            <a:off x="-106479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93" name="Google Shape;93;p9"/>
          <p:cNvSpPr/>
          <p:nvPr/>
        </p:nvSpPr>
        <p:spPr>
          <a:xfrm>
            <a:off x="2372898" y="2381172"/>
            <a:ext cx="132300" cy="24300"/>
          </a:xfrm>
          <a:prstGeom prst="rect">
            <a:avLst/>
          </a:prstGeom>
          <a:solidFill>
            <a:srgbClr val="EA555A"/>
          </a:solid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700"/>
              <a:buFont typeface="Calibri"/>
              <a:buNone/>
            </a:pPr>
            <a:r>
              <a:t/>
            </a:r>
            <a:endParaRPr b="0" i="0" sz="700" u="none" cap="none" strike="noStrike">
              <a:solidFill>
                <a:srgbClr val="F8F8F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9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/>
          </a:p>
        </p:txBody>
      </p:sp>
      <p:sp>
        <p:nvSpPr>
          <p:cNvPr id="95" name="Google Shape;95;p9"/>
          <p:cNvSpPr/>
          <p:nvPr/>
        </p:nvSpPr>
        <p:spPr>
          <a:xfrm>
            <a:off x="5267748" y="2381172"/>
            <a:ext cx="132000" cy="24300"/>
          </a:xfrm>
          <a:prstGeom prst="rect">
            <a:avLst/>
          </a:prstGeom>
          <a:solidFill>
            <a:srgbClr val="EA555A"/>
          </a:solid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700"/>
              <a:buFont typeface="Calibri"/>
              <a:buNone/>
            </a:pPr>
            <a:r>
              <a:t/>
            </a:r>
            <a:endParaRPr b="0" i="0" sz="700" u="none" cap="none" strike="noStrike">
              <a:solidFill>
                <a:srgbClr val="F8F8F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9"/>
          <p:cNvSpPr txBox="1"/>
          <p:nvPr>
            <p:ph type="title"/>
          </p:nvPr>
        </p:nvSpPr>
        <p:spPr>
          <a:xfrm>
            <a:off x="1752600" y="762000"/>
            <a:ext cx="495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7" name="Google Shape;97;p9"/>
          <p:cNvSpPr txBox="1"/>
          <p:nvPr>
            <p:ph idx="1" type="subTitle"/>
          </p:nvPr>
        </p:nvSpPr>
        <p:spPr>
          <a:xfrm>
            <a:off x="2277975" y="1981200"/>
            <a:ext cx="1752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98" name="Google Shape;98;p9"/>
          <p:cNvSpPr txBox="1"/>
          <p:nvPr>
            <p:ph idx="3" type="body"/>
          </p:nvPr>
        </p:nvSpPr>
        <p:spPr>
          <a:xfrm>
            <a:off x="2277975" y="2514600"/>
            <a:ext cx="1524000" cy="23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99" name="Google Shape;99;p9"/>
          <p:cNvSpPr txBox="1"/>
          <p:nvPr>
            <p:ph idx="4" type="subTitle"/>
          </p:nvPr>
        </p:nvSpPr>
        <p:spPr>
          <a:xfrm>
            <a:off x="5115825" y="1981200"/>
            <a:ext cx="1752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00" name="Google Shape;100;p9"/>
          <p:cNvSpPr txBox="1"/>
          <p:nvPr>
            <p:ph idx="5" type="body"/>
          </p:nvPr>
        </p:nvSpPr>
        <p:spPr>
          <a:xfrm>
            <a:off x="5115825" y="2514600"/>
            <a:ext cx="1524000" cy="23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01" name="Google Shape;10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and mock ">
  <p:cSld name="Empty 3">
    <p:bg>
      <p:bgPr>
        <a:solidFill>
          <a:srgbClr val="F0F0F0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"/>
          <p:cNvSpPr txBox="1"/>
          <p:nvPr>
            <p:ph idx="12" type="sldNum"/>
          </p:nvPr>
        </p:nvSpPr>
        <p:spPr>
          <a:xfrm>
            <a:off x="5992519" y="479868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4" name="Google Shape;104;p10"/>
          <p:cNvSpPr/>
          <p:nvPr/>
        </p:nvSpPr>
        <p:spPr>
          <a:xfrm>
            <a:off x="1545275" y="635188"/>
            <a:ext cx="4015500" cy="387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457200" rotWithShape="0" algn="bl" dir="5400000" dist="161925">
              <a:srgbClr val="000000">
                <a:alpha val="28000"/>
              </a:srgbClr>
            </a:outerShdw>
          </a:effectLst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05" name="Google Shape;105;p10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106" name="Google Shape;106;p10"/>
          <p:cNvSpPr txBox="1"/>
          <p:nvPr/>
        </p:nvSpPr>
        <p:spPr>
          <a:xfrm rot="-5400000">
            <a:off x="-106479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107" name="Google Shape;107;p10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/>
          </a:p>
        </p:txBody>
      </p:sp>
      <p:sp>
        <p:nvSpPr>
          <p:cNvPr id="108" name="Google Shape;108;p10"/>
          <p:cNvSpPr txBox="1"/>
          <p:nvPr>
            <p:ph type="title"/>
          </p:nvPr>
        </p:nvSpPr>
        <p:spPr>
          <a:xfrm>
            <a:off x="1938650" y="1058150"/>
            <a:ext cx="33603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43434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9" name="Google Shape;109;p10"/>
          <p:cNvSpPr txBox="1"/>
          <p:nvPr>
            <p:ph idx="1" type="subTitle"/>
          </p:nvPr>
        </p:nvSpPr>
        <p:spPr>
          <a:xfrm>
            <a:off x="1938650" y="670250"/>
            <a:ext cx="30534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0" name="Google Shape;110;p10"/>
          <p:cNvSpPr txBox="1"/>
          <p:nvPr>
            <p:ph idx="2" type="body"/>
          </p:nvPr>
        </p:nvSpPr>
        <p:spPr>
          <a:xfrm>
            <a:off x="1938650" y="1882125"/>
            <a:ext cx="3142200" cy="23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Proxima Nova"/>
              <a:buChar char="●"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Proxima Nova"/>
              <a:buChar char="○"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Proxima Nova"/>
              <a:buChar char="■"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Proxima Nova"/>
              <a:buChar char="●"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Proxima Nova"/>
              <a:buChar char="○"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Proxima Nova"/>
              <a:buChar char="■"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Proxima Nova"/>
              <a:buChar char="●"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Proxima Nova"/>
              <a:buChar char="○"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Proxima Nova"/>
              <a:buChar char="■"/>
              <a:defRPr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11" name="Google Shape;11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4484637" y="4905375"/>
            <a:ext cx="1698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>
              <a:solidFill>
                <a:srgbClr val="464646"/>
              </a:solidFill>
            </a:endParaRPr>
          </a:p>
        </p:txBody>
      </p:sp>
      <p:sp>
        <p:nvSpPr>
          <p:cNvPr id="8" name="Google Shape;8;p1"/>
          <p:cNvSpPr txBox="1"/>
          <p:nvPr/>
        </p:nvSpPr>
        <p:spPr>
          <a:xfrm rot="-5400000">
            <a:off x="-144579" y="4127422"/>
            <a:ext cx="10884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>
              <a:solidFill>
                <a:srgbClr val="464646"/>
              </a:solidFill>
            </a:endParaRPr>
          </a:p>
        </p:txBody>
      </p:sp>
      <p:sp>
        <p:nvSpPr>
          <p:cNvPr id="9" name="Google Shape;9;p1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>
              <a:solidFill>
                <a:srgbClr val="464646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4" name="Google Shape;16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/>
        </p:nvSpPr>
        <p:spPr>
          <a:xfrm>
            <a:off x="-9800" y="0"/>
            <a:ext cx="9153900" cy="5143500"/>
          </a:xfrm>
          <a:prstGeom prst="rect">
            <a:avLst/>
          </a:prstGeom>
          <a:solidFill>
            <a:srgbClr val="262E3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1"/>
          <p:cNvSpPr txBox="1"/>
          <p:nvPr/>
        </p:nvSpPr>
        <p:spPr>
          <a:xfrm>
            <a:off x="280575" y="2028050"/>
            <a:ext cx="46527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"/>
              <a:buNone/>
            </a:pPr>
            <a:r>
              <a:rPr b="1" lang="en" sz="2800">
                <a:solidFill>
                  <a:srgbClr val="F6F6F6"/>
                </a:solidFill>
                <a:latin typeface="Montserrat"/>
                <a:ea typeface="Montserrat"/>
                <a:cs typeface="Montserrat"/>
                <a:sym typeface="Montserrat"/>
              </a:rPr>
              <a:t>Wizeline</a:t>
            </a:r>
            <a:endParaRPr b="1" sz="2800">
              <a:solidFill>
                <a:srgbClr val="F6F6F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6F6F6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21" name="Google Shape;221;p31"/>
          <p:cNvSpPr txBox="1"/>
          <p:nvPr>
            <p:ph idx="4294967295" type="title"/>
          </p:nvPr>
        </p:nvSpPr>
        <p:spPr>
          <a:xfrm>
            <a:off x="280575" y="2601625"/>
            <a:ext cx="3178500" cy="10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8B2BF"/>
                </a:solidFill>
                <a:latin typeface="Montserrat"/>
                <a:ea typeface="Montserrat"/>
                <a:cs typeface="Montserrat"/>
                <a:sym typeface="Montserrat"/>
              </a:rPr>
              <a:t>Test Strategy Design/Best Practices</a:t>
            </a:r>
            <a:endParaRPr sz="2400">
              <a:solidFill>
                <a:srgbClr val="F6F6F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2" name="Google Shape;22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00" y="1721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9689" y="0"/>
            <a:ext cx="397452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0"/>
          <p:cNvSpPr txBox="1"/>
          <p:nvPr>
            <p:ph type="title"/>
          </p:nvPr>
        </p:nvSpPr>
        <p:spPr>
          <a:xfrm>
            <a:off x="505275" y="256675"/>
            <a:ext cx="7935600" cy="7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Case (PopflyXP)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08" name="Google Shape;308;p40"/>
          <p:cNvSpPr txBox="1"/>
          <p:nvPr/>
        </p:nvSpPr>
        <p:spPr>
          <a:xfrm>
            <a:off x="739500" y="829875"/>
            <a:ext cx="77685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7975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Overview: </a:t>
            </a:r>
            <a:r>
              <a:rPr lang="en" sz="1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Develop a social-media mobile app for the MLB (Major League Baseball) players, so they could have a platform to create their own branding and get income for merchandise sold and exclusive content posted in the app</a:t>
            </a:r>
            <a:endParaRPr sz="1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9" name="Google Shape;309;p40"/>
          <p:cNvSpPr txBox="1"/>
          <p:nvPr/>
        </p:nvSpPr>
        <p:spPr>
          <a:xfrm>
            <a:off x="739500" y="1493650"/>
            <a:ext cx="77685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7975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Technologies</a:t>
            </a:r>
            <a:r>
              <a:rPr b="1" lang="en" sz="1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: </a:t>
            </a:r>
            <a:endParaRPr sz="1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0" name="Google Shape;310;p40"/>
          <p:cNvSpPr txBox="1"/>
          <p:nvPr>
            <p:ph idx="1" type="subTitle"/>
          </p:nvPr>
        </p:nvSpPr>
        <p:spPr>
          <a:xfrm>
            <a:off x="6275900" y="1806525"/>
            <a:ext cx="1752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APIs</a:t>
            </a:r>
            <a:endParaRPr/>
          </a:p>
        </p:txBody>
      </p:sp>
      <p:sp>
        <p:nvSpPr>
          <p:cNvPr id="311" name="Google Shape;311;p40"/>
          <p:cNvSpPr txBox="1"/>
          <p:nvPr>
            <p:ph idx="2" type="body"/>
          </p:nvPr>
        </p:nvSpPr>
        <p:spPr>
          <a:xfrm>
            <a:off x="6224300" y="1750825"/>
            <a:ext cx="1855800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15570" lvl="0" marL="91440" rtl="0" algn="l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Char char="●"/>
            </a:pPr>
            <a:r>
              <a:rPr lang="en" sz="1100">
                <a:latin typeface="Proxima Nova"/>
                <a:ea typeface="Proxima Nova"/>
                <a:cs typeface="Proxima Nova"/>
                <a:sym typeface="Proxima Nova"/>
              </a:rPr>
              <a:t>CMS REST API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Font typeface="Proxima Nova"/>
              <a:buChar char="●"/>
            </a:pPr>
            <a:r>
              <a:rPr lang="en" sz="1100">
                <a:latin typeface="Proxima Nova"/>
                <a:ea typeface="Proxima Nova"/>
                <a:cs typeface="Proxima Nova"/>
                <a:sym typeface="Proxima Nova"/>
              </a:rPr>
              <a:t>AWS AppSync GraphQL (Mobile)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br>
              <a:rPr lang="en"/>
            </a:br>
            <a:endParaRPr/>
          </a:p>
        </p:txBody>
      </p:sp>
      <p:sp>
        <p:nvSpPr>
          <p:cNvPr id="312" name="Google Shape;312;p40"/>
          <p:cNvSpPr txBox="1"/>
          <p:nvPr>
            <p:ph idx="1" type="subTitle"/>
          </p:nvPr>
        </p:nvSpPr>
        <p:spPr>
          <a:xfrm>
            <a:off x="788400" y="1806525"/>
            <a:ext cx="1752600" cy="38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CMS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40"/>
          <p:cNvSpPr txBox="1"/>
          <p:nvPr>
            <p:ph idx="2" type="body"/>
          </p:nvPr>
        </p:nvSpPr>
        <p:spPr>
          <a:xfrm>
            <a:off x="788400" y="2187525"/>
            <a:ext cx="2051400" cy="23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15570" lvl="0" marL="9144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Front-end CMS development from scratch using React and headless-CMS solution “Ghost”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1000"/>
              </a:spcAft>
              <a:buSzPts val="1100"/>
              <a:buChar char="●"/>
            </a:pPr>
            <a:r>
              <a:rPr lang="en"/>
              <a:t>Okta-Integration</a:t>
            </a:r>
            <a:endParaRPr/>
          </a:p>
        </p:txBody>
      </p:sp>
      <p:sp>
        <p:nvSpPr>
          <p:cNvPr id="314" name="Google Shape;314;p40"/>
          <p:cNvSpPr txBox="1"/>
          <p:nvPr>
            <p:ph idx="3" type="subTitle"/>
          </p:nvPr>
        </p:nvSpPr>
        <p:spPr>
          <a:xfrm>
            <a:off x="3463788" y="1806525"/>
            <a:ext cx="1752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</a:t>
            </a:r>
            <a:endParaRPr/>
          </a:p>
        </p:txBody>
      </p:sp>
      <p:sp>
        <p:nvSpPr>
          <p:cNvPr id="315" name="Google Shape;315;p40"/>
          <p:cNvSpPr txBox="1"/>
          <p:nvPr>
            <p:ph idx="2" type="body"/>
          </p:nvPr>
        </p:nvSpPr>
        <p:spPr>
          <a:xfrm>
            <a:off x="3356799" y="2157425"/>
            <a:ext cx="2103300" cy="23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15570" lvl="0" marL="9144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Android and iOS native apps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1000"/>
              </a:spcAft>
              <a:buSzPts val="1100"/>
              <a:buChar char="●"/>
            </a:pPr>
            <a:r>
              <a:rPr lang="en"/>
              <a:t>Shopify Integration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1"/>
          <p:cNvSpPr txBox="1"/>
          <p:nvPr>
            <p:ph type="title"/>
          </p:nvPr>
        </p:nvSpPr>
        <p:spPr>
          <a:xfrm>
            <a:off x="1752600" y="762000"/>
            <a:ext cx="56985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Case (QA Proposal)</a:t>
            </a:r>
            <a:endParaRPr/>
          </a:p>
        </p:txBody>
      </p:sp>
      <p:sp>
        <p:nvSpPr>
          <p:cNvPr id="321" name="Google Shape;321;p41"/>
          <p:cNvSpPr txBox="1"/>
          <p:nvPr>
            <p:ph idx="5" type="body"/>
          </p:nvPr>
        </p:nvSpPr>
        <p:spPr>
          <a:xfrm>
            <a:off x="877725" y="2032250"/>
            <a:ext cx="7914600" cy="23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TEST ITEMS</a:t>
            </a:r>
            <a:endParaRPr b="1"/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b="1" lang="en"/>
              <a:t>CMS Frontend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/>
              <a:t>CMS REST API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/>
              <a:t>GraphQL API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/>
              <a:t>Mobile (iOS and Android) Frontend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STACK </a:t>
            </a:r>
            <a:r>
              <a:rPr b="1" lang="en"/>
              <a:t>TECHNOLOGIES</a:t>
            </a:r>
            <a:endParaRPr b="1"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REST API (CMS) - Postman/Newman integrate tests with Docker in AWS CodeBuild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GraphQL API - </a:t>
            </a:r>
            <a:r>
              <a:rPr lang="en"/>
              <a:t>Postman/Newman integrate tests with Docker in AWS CodeBuild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Android/iOS - WebdriverIO + Appium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1000"/>
              </a:spcAft>
              <a:buSzPts val="1100"/>
              <a:buChar char="●"/>
            </a:pPr>
            <a:r>
              <a:rPr lang="en"/>
              <a:t>CMS UI - WebdriverIO (Integration of tests with Docker in AWS CodeBuild)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2"/>
          <p:cNvSpPr txBox="1"/>
          <p:nvPr>
            <p:ph type="title"/>
          </p:nvPr>
        </p:nvSpPr>
        <p:spPr>
          <a:xfrm>
            <a:off x="1752600" y="762000"/>
            <a:ext cx="56985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Case (Scope of Testing)</a:t>
            </a:r>
            <a:endParaRPr/>
          </a:p>
        </p:txBody>
      </p:sp>
      <p:sp>
        <p:nvSpPr>
          <p:cNvPr id="327" name="Google Shape;327;p42"/>
          <p:cNvSpPr txBox="1"/>
          <p:nvPr>
            <p:ph idx="5" type="body"/>
          </p:nvPr>
        </p:nvSpPr>
        <p:spPr>
          <a:xfrm>
            <a:off x="877725" y="2032250"/>
            <a:ext cx="3722400" cy="23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CMS (In Scope)</a:t>
            </a:r>
            <a:endParaRPr b="1"/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Exploratory Testing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Functional Testing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Smoke Testing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Regression Testing </a:t>
            </a:r>
            <a:r>
              <a:rPr lang="en"/>
              <a:t>(Integration + E2E)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API Testing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Smoke Testing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Regression Testing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Unit Testing (DEVs)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Usability Testing (UX)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/>
          </a:p>
        </p:txBody>
      </p:sp>
      <p:sp>
        <p:nvSpPr>
          <p:cNvPr id="328" name="Google Shape;328;p42"/>
          <p:cNvSpPr txBox="1"/>
          <p:nvPr>
            <p:ph idx="5" type="body"/>
          </p:nvPr>
        </p:nvSpPr>
        <p:spPr>
          <a:xfrm>
            <a:off x="4921725" y="2032250"/>
            <a:ext cx="3722400" cy="23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Mobile (In Scope)</a:t>
            </a:r>
            <a:endParaRPr b="1"/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Exploratory Testing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Functional testing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Smoke Testing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Regression Testing (Integration + E2E)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API Testing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Smoke Testing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Regression Testing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Performance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Unit Testing (DEVs)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Usability testing (UX)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3"/>
          <p:cNvSpPr txBox="1"/>
          <p:nvPr>
            <p:ph type="title"/>
          </p:nvPr>
        </p:nvSpPr>
        <p:spPr>
          <a:xfrm>
            <a:off x="1752600" y="762000"/>
            <a:ext cx="56985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Case (Tes</a:t>
            </a:r>
            <a:r>
              <a:rPr lang="en"/>
              <a:t>ting Schedule Per Sprint)</a:t>
            </a:r>
            <a:endParaRPr/>
          </a:p>
        </p:txBody>
      </p:sp>
      <p:sp>
        <p:nvSpPr>
          <p:cNvPr id="334" name="Google Shape;334;p43"/>
          <p:cNvSpPr/>
          <p:nvPr/>
        </p:nvSpPr>
        <p:spPr>
          <a:xfrm>
            <a:off x="970850" y="2461375"/>
            <a:ext cx="7080000" cy="817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5" name="Google Shape;335;p43"/>
          <p:cNvCxnSpPr/>
          <p:nvPr/>
        </p:nvCxnSpPr>
        <p:spPr>
          <a:xfrm>
            <a:off x="4237400" y="2052075"/>
            <a:ext cx="9000" cy="270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6" name="Google Shape;336;p43"/>
          <p:cNvSpPr txBox="1"/>
          <p:nvPr/>
        </p:nvSpPr>
        <p:spPr>
          <a:xfrm>
            <a:off x="1163725" y="2052075"/>
            <a:ext cx="1954200" cy="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1st Week</a:t>
            </a:r>
            <a:endParaRPr/>
          </a:p>
        </p:txBody>
      </p:sp>
      <p:sp>
        <p:nvSpPr>
          <p:cNvPr id="337" name="Google Shape;337;p43"/>
          <p:cNvSpPr txBox="1"/>
          <p:nvPr/>
        </p:nvSpPr>
        <p:spPr>
          <a:xfrm>
            <a:off x="4478625" y="2052075"/>
            <a:ext cx="1954200" cy="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2nd</a:t>
            </a:r>
            <a:r>
              <a:rPr lang="en"/>
              <a:t> Week</a:t>
            </a:r>
            <a:endParaRPr/>
          </a:p>
        </p:txBody>
      </p:sp>
      <p:sp>
        <p:nvSpPr>
          <p:cNvPr id="338" name="Google Shape;338;p43"/>
          <p:cNvSpPr txBox="1"/>
          <p:nvPr/>
        </p:nvSpPr>
        <p:spPr>
          <a:xfrm>
            <a:off x="1009725" y="3151150"/>
            <a:ext cx="2758200" cy="14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Test Planning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Smoke Testing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Automation Scripts Development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Nightly Regression</a:t>
            </a:r>
            <a:endParaRPr/>
          </a:p>
        </p:txBody>
      </p:sp>
      <p:sp>
        <p:nvSpPr>
          <p:cNvPr id="339" name="Google Shape;339;p43"/>
          <p:cNvSpPr txBox="1"/>
          <p:nvPr/>
        </p:nvSpPr>
        <p:spPr>
          <a:xfrm>
            <a:off x="4442050" y="3151150"/>
            <a:ext cx="2758200" cy="14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Feature Testing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Smoke Testing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Bug Testing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Automation Scripts Development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Nightly Regression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4"/>
          <p:cNvSpPr txBox="1"/>
          <p:nvPr>
            <p:ph type="title"/>
          </p:nvPr>
        </p:nvSpPr>
        <p:spPr>
          <a:xfrm>
            <a:off x="1752600" y="762000"/>
            <a:ext cx="56985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Case (Types of tests per ENV)</a:t>
            </a:r>
            <a:endParaRPr/>
          </a:p>
        </p:txBody>
      </p:sp>
      <p:graphicFrame>
        <p:nvGraphicFramePr>
          <p:cNvPr id="345" name="Google Shape;345;p44"/>
          <p:cNvGraphicFramePr/>
          <p:nvPr/>
        </p:nvGraphicFramePr>
        <p:xfrm>
          <a:off x="1675625" y="2062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{E089DC38-E651-4868-96EC-A0A4C334F4C0}</a:tableStyleId>
              </a:tblPr>
              <a:tblGrid>
                <a:gridCol w="1400175"/>
                <a:gridCol w="1590675"/>
                <a:gridCol w="1514475"/>
                <a:gridCol w="1447800"/>
              </a:tblGrid>
              <a:tr h="190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DEV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QA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Smoke Testing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Regression Testing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Unit Testing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Usability Testing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API Testing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</a:t>
                      </a:r>
                      <a:endParaRPr sz="11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25400" marB="25400" marR="25400" marL="25400" anchor="ctr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BDBDB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5"/>
          <p:cNvSpPr txBox="1"/>
          <p:nvPr>
            <p:ph type="title"/>
          </p:nvPr>
        </p:nvSpPr>
        <p:spPr>
          <a:xfrm>
            <a:off x="1752600" y="762000"/>
            <a:ext cx="56985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</p:txBody>
      </p:sp>
      <p:sp>
        <p:nvSpPr>
          <p:cNvPr id="351" name="Google Shape;351;p45"/>
          <p:cNvSpPr txBox="1"/>
          <p:nvPr/>
        </p:nvSpPr>
        <p:spPr>
          <a:xfrm>
            <a:off x="931625" y="3748225"/>
            <a:ext cx="6849300" cy="8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Objective: As a client, I want a library that wraps the posts backend services so that the clients don't have to work with changes every time they comes up into business needs.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2" name="Google Shape;352;p45"/>
          <p:cNvSpPr txBox="1"/>
          <p:nvPr/>
        </p:nvSpPr>
        <p:spPr>
          <a:xfrm>
            <a:off x="931625" y="2001000"/>
            <a:ext cx="6849300" cy="16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Context: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There is a company, involved in the media and news market, who has 6 different mobile apps (3 iOS and 3 Android) that consumes the same backend services for create, read and update posts.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The company wants to centralize the efforts and reduce the risk of having different code, different behavior, and duplicated effort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every time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they go with business changes in the posts services.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6"/>
          <p:cNvSpPr txBox="1"/>
          <p:nvPr>
            <p:ph type="title"/>
          </p:nvPr>
        </p:nvSpPr>
        <p:spPr>
          <a:xfrm>
            <a:off x="1714500" y="2343150"/>
            <a:ext cx="5715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7"/>
          <p:cNvSpPr txBox="1"/>
          <p:nvPr/>
        </p:nvSpPr>
        <p:spPr>
          <a:xfrm>
            <a:off x="2177100" y="1113250"/>
            <a:ext cx="47898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363" name="Google Shape;363;p47"/>
          <p:cNvSpPr txBox="1"/>
          <p:nvPr>
            <p:ph type="title"/>
          </p:nvPr>
        </p:nvSpPr>
        <p:spPr>
          <a:xfrm>
            <a:off x="1714500" y="2343150"/>
            <a:ext cx="5715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8"/>
          <p:cNvSpPr txBox="1"/>
          <p:nvPr>
            <p:ph type="title"/>
          </p:nvPr>
        </p:nvSpPr>
        <p:spPr>
          <a:xfrm>
            <a:off x="4822400" y="1522900"/>
            <a:ext cx="3940800" cy="175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Organizational Alignment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/>
          <p:nvPr>
            <p:ph type="title"/>
          </p:nvPr>
        </p:nvSpPr>
        <p:spPr>
          <a:xfrm>
            <a:off x="726325" y="685800"/>
            <a:ext cx="3196500" cy="68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29" name="Google Shape;229;p32"/>
          <p:cNvSpPr txBox="1"/>
          <p:nvPr>
            <p:ph idx="1" type="body"/>
          </p:nvPr>
        </p:nvSpPr>
        <p:spPr>
          <a:xfrm>
            <a:off x="762000" y="1828800"/>
            <a:ext cx="3124200" cy="30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/>
              <a:t>Introduction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Test Strategy vs Test Plan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Test Strategy Types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Best Practices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Components of Test Strategy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Study Case (Example)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●"/>
            </a:pPr>
            <a:r>
              <a:rPr lang="en"/>
              <a:t>Group Exercise</a:t>
            </a:r>
            <a:endParaRPr/>
          </a:p>
        </p:txBody>
      </p:sp>
      <p:sp>
        <p:nvSpPr>
          <p:cNvPr id="230" name="Google Shape;230;p32"/>
          <p:cNvSpPr/>
          <p:nvPr/>
        </p:nvSpPr>
        <p:spPr>
          <a:xfrm>
            <a:off x="858600" y="1676400"/>
            <a:ext cx="132000" cy="24300"/>
          </a:xfrm>
          <a:prstGeom prst="rect">
            <a:avLst/>
          </a:prstGeom>
          <a:solidFill>
            <a:srgbClr val="EA555A"/>
          </a:solidFill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700"/>
              <a:buFont typeface="Calibri"/>
              <a:buNone/>
            </a:pPr>
            <a:r>
              <a:t/>
            </a:r>
            <a:endParaRPr b="0" i="0" sz="700" u="none" cap="none" strike="noStrike">
              <a:solidFill>
                <a:srgbClr val="B7B7B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3"/>
          <p:cNvSpPr txBox="1"/>
          <p:nvPr>
            <p:ph type="title"/>
          </p:nvPr>
        </p:nvSpPr>
        <p:spPr>
          <a:xfrm>
            <a:off x="1714500" y="1599025"/>
            <a:ext cx="5715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36" name="Google Shape;236;p33"/>
          <p:cNvSpPr txBox="1"/>
          <p:nvPr/>
        </p:nvSpPr>
        <p:spPr>
          <a:xfrm>
            <a:off x="1691250" y="2610850"/>
            <a:ext cx="5874300" cy="14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“A test strategy is not a document. A test strategy is a set of ideas that guide your testing choices. As with any set of ideas, a test strategy can be formalized and expressed in a document; encapsulated and summarized to fit any page length, down to a single page.” 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Michael Bolton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 txBox="1"/>
          <p:nvPr>
            <p:ph type="title"/>
          </p:nvPr>
        </p:nvSpPr>
        <p:spPr>
          <a:xfrm>
            <a:off x="505275" y="256675"/>
            <a:ext cx="7935600" cy="7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2" name="Google Shape;242;p34"/>
          <p:cNvSpPr txBox="1"/>
          <p:nvPr/>
        </p:nvSpPr>
        <p:spPr>
          <a:xfrm>
            <a:off x="1165375" y="1486150"/>
            <a:ext cx="31377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4"/>
          <p:cNvSpPr txBox="1"/>
          <p:nvPr/>
        </p:nvSpPr>
        <p:spPr>
          <a:xfrm>
            <a:off x="638750" y="983275"/>
            <a:ext cx="41013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 test plan for software project can be defined as a document that defines the scope, objective, approach and emphasis on a software testing effort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4"/>
          <p:cNvSpPr txBox="1"/>
          <p:nvPr/>
        </p:nvSpPr>
        <p:spPr>
          <a:xfrm>
            <a:off x="638750" y="1783400"/>
            <a:ext cx="41013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Components of Test plan include- Test plan id, features to be tested, test techniques, testing tasks, features pass or fail criteria, test deliverables, responsibilities, and schedule, etc.</a:t>
            </a:r>
            <a:endParaRPr sz="1100"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4"/>
          <p:cNvSpPr txBox="1"/>
          <p:nvPr/>
        </p:nvSpPr>
        <p:spPr>
          <a:xfrm>
            <a:off x="638750" y="2701950"/>
            <a:ext cx="41013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Test planning is done to determine possible issues and dependencies in order to identify the risks.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4"/>
          <p:cNvSpPr txBox="1"/>
          <p:nvPr/>
        </p:nvSpPr>
        <p:spPr>
          <a:xfrm>
            <a:off x="638750" y="3474325"/>
            <a:ext cx="4101300" cy="6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222222"/>
              </a:buClr>
              <a:buSzPts val="1100"/>
              <a:buChar char="●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</a:rPr>
              <a:t>Test plan can change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4"/>
          <p:cNvSpPr txBox="1"/>
          <p:nvPr/>
        </p:nvSpPr>
        <p:spPr>
          <a:xfrm>
            <a:off x="5109850" y="1441325"/>
            <a:ext cx="31377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4"/>
          <p:cNvSpPr txBox="1"/>
          <p:nvPr/>
        </p:nvSpPr>
        <p:spPr>
          <a:xfrm>
            <a:off x="4583225" y="938450"/>
            <a:ext cx="41013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Test strategy is a set of guidelines that explains test design and determines how testing needs to be done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4"/>
          <p:cNvSpPr txBox="1"/>
          <p:nvPr/>
        </p:nvSpPr>
        <p:spPr>
          <a:xfrm>
            <a:off x="4583225" y="1738575"/>
            <a:ext cx="41013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Components of Test strategy includes- objectives and scope, documentation formats, test processes, team reporting structure, client communication strategy, etc</a:t>
            </a:r>
            <a:r>
              <a:rPr lang="en" sz="1350">
                <a:solidFill>
                  <a:srgbClr val="222222"/>
                </a:solidFill>
              </a:rPr>
              <a:t>.</a:t>
            </a:r>
            <a:endParaRPr sz="1100"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4"/>
          <p:cNvSpPr txBox="1"/>
          <p:nvPr/>
        </p:nvSpPr>
        <p:spPr>
          <a:xfrm>
            <a:off x="4583225" y="2657125"/>
            <a:ext cx="41013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It is a long-term plan of action.You can abstract information that is not project specific and put it into test approach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4"/>
          <p:cNvSpPr txBox="1"/>
          <p:nvPr/>
        </p:nvSpPr>
        <p:spPr>
          <a:xfrm>
            <a:off x="4583225" y="3429500"/>
            <a:ext cx="41013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Test strategy cannot be changed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4"/>
          <p:cNvSpPr txBox="1"/>
          <p:nvPr/>
        </p:nvSpPr>
        <p:spPr>
          <a:xfrm>
            <a:off x="1120550" y="673750"/>
            <a:ext cx="3137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Test Plan</a:t>
            </a:r>
            <a:endParaRPr b="1"/>
          </a:p>
        </p:txBody>
      </p:sp>
      <p:sp>
        <p:nvSpPr>
          <p:cNvPr id="253" name="Google Shape;253;p34"/>
          <p:cNvSpPr txBox="1"/>
          <p:nvPr/>
        </p:nvSpPr>
        <p:spPr>
          <a:xfrm>
            <a:off x="5065025" y="606525"/>
            <a:ext cx="3137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Test Strategy</a:t>
            </a:r>
            <a:endParaRPr b="1"/>
          </a:p>
        </p:txBody>
      </p:sp>
      <p:sp>
        <p:nvSpPr>
          <p:cNvPr id="254" name="Google Shape;254;p34"/>
          <p:cNvSpPr txBox="1"/>
          <p:nvPr/>
        </p:nvSpPr>
        <p:spPr>
          <a:xfrm>
            <a:off x="638750" y="3977975"/>
            <a:ext cx="41013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It is defined at project level</a:t>
            </a:r>
            <a:endParaRPr sz="1100"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4"/>
          <p:cNvSpPr txBox="1"/>
          <p:nvPr/>
        </p:nvSpPr>
        <p:spPr>
          <a:xfrm>
            <a:off x="4583225" y="3933150"/>
            <a:ext cx="41013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It is set at organization level and can be used by multiple projects</a:t>
            </a:r>
            <a:endParaRPr sz="1100"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/>
          <p:nvPr>
            <p:ph type="title"/>
          </p:nvPr>
        </p:nvSpPr>
        <p:spPr>
          <a:xfrm>
            <a:off x="1404350" y="470275"/>
            <a:ext cx="5896800" cy="7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Strategy Types</a:t>
            </a:r>
            <a:endParaRPr/>
          </a:p>
        </p:txBody>
      </p:sp>
      <p:sp>
        <p:nvSpPr>
          <p:cNvPr id="261" name="Google Shape;261;p35"/>
          <p:cNvSpPr/>
          <p:nvPr/>
        </p:nvSpPr>
        <p:spPr>
          <a:xfrm>
            <a:off x="3857000" y="1893750"/>
            <a:ext cx="1400700" cy="13560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Testing Strategies</a:t>
            </a:r>
            <a:endParaRPr/>
          </a:p>
        </p:txBody>
      </p:sp>
      <p:sp>
        <p:nvSpPr>
          <p:cNvPr id="262" name="Google Shape;262;p35"/>
          <p:cNvSpPr/>
          <p:nvPr/>
        </p:nvSpPr>
        <p:spPr>
          <a:xfrm rot="-1680757">
            <a:off x="5255927" y="1834480"/>
            <a:ext cx="1030306" cy="173789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5"/>
          <p:cNvSpPr/>
          <p:nvPr/>
        </p:nvSpPr>
        <p:spPr>
          <a:xfrm>
            <a:off x="6331725" y="1154825"/>
            <a:ext cx="1773900" cy="8277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Process- Oriented </a:t>
            </a:r>
            <a:r>
              <a:rPr lang="en"/>
              <a:t> </a:t>
            </a:r>
            <a:endParaRPr/>
          </a:p>
        </p:txBody>
      </p:sp>
      <p:sp>
        <p:nvSpPr>
          <p:cNvPr id="264" name="Google Shape;264;p35"/>
          <p:cNvSpPr/>
          <p:nvPr/>
        </p:nvSpPr>
        <p:spPr>
          <a:xfrm>
            <a:off x="6398125" y="3083375"/>
            <a:ext cx="1773900" cy="8277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</a:t>
            </a:r>
            <a:endParaRPr/>
          </a:p>
        </p:txBody>
      </p:sp>
      <p:sp>
        <p:nvSpPr>
          <p:cNvPr id="265" name="Google Shape;265;p35"/>
          <p:cNvSpPr/>
          <p:nvPr/>
        </p:nvSpPr>
        <p:spPr>
          <a:xfrm rot="1663457">
            <a:off x="5294462" y="3006675"/>
            <a:ext cx="981477" cy="173649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5"/>
          <p:cNvSpPr/>
          <p:nvPr/>
        </p:nvSpPr>
        <p:spPr>
          <a:xfrm>
            <a:off x="896050" y="1154825"/>
            <a:ext cx="1776900" cy="8277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Methodical</a:t>
            </a:r>
            <a:endParaRPr/>
          </a:p>
        </p:txBody>
      </p:sp>
      <p:sp>
        <p:nvSpPr>
          <p:cNvPr id="267" name="Google Shape;267;p35"/>
          <p:cNvSpPr/>
          <p:nvPr/>
        </p:nvSpPr>
        <p:spPr>
          <a:xfrm rot="-9202149">
            <a:off x="2804252" y="1829703"/>
            <a:ext cx="1051445" cy="1737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5"/>
          <p:cNvSpPr/>
          <p:nvPr/>
        </p:nvSpPr>
        <p:spPr>
          <a:xfrm rot="9048151">
            <a:off x="2780730" y="3056236"/>
            <a:ext cx="981507" cy="173521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5"/>
          <p:cNvSpPr/>
          <p:nvPr/>
        </p:nvSpPr>
        <p:spPr>
          <a:xfrm>
            <a:off x="994825" y="3083375"/>
            <a:ext cx="1773900" cy="8277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Analytic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/>
          </p:nvPr>
        </p:nvSpPr>
        <p:spPr>
          <a:xfrm>
            <a:off x="505275" y="256675"/>
            <a:ext cx="7935600" cy="7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QA Best Practices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75" name="Google Shape;275;p36"/>
          <p:cNvSpPr txBox="1"/>
          <p:nvPr/>
        </p:nvSpPr>
        <p:spPr>
          <a:xfrm>
            <a:off x="739500" y="829875"/>
            <a:ext cx="77685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7975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These are some of the most important best practices that the entire QA team has learned along the working life on wizeline:</a:t>
            </a:r>
            <a:endParaRPr b="1" sz="1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6" name="Google Shape;276;p36"/>
          <p:cNvSpPr txBox="1"/>
          <p:nvPr>
            <p:ph idx="1" type="subTitle"/>
          </p:nvPr>
        </p:nvSpPr>
        <p:spPr>
          <a:xfrm>
            <a:off x="788400" y="1349325"/>
            <a:ext cx="1752600" cy="38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During Design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6"/>
          <p:cNvSpPr txBox="1"/>
          <p:nvPr>
            <p:ph idx="1" type="subTitle"/>
          </p:nvPr>
        </p:nvSpPr>
        <p:spPr>
          <a:xfrm>
            <a:off x="4968237" y="1349325"/>
            <a:ext cx="33873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During day to day</a:t>
            </a:r>
            <a:endParaRPr/>
          </a:p>
        </p:txBody>
      </p:sp>
      <p:sp>
        <p:nvSpPr>
          <p:cNvPr id="278" name="Google Shape;278;p36"/>
          <p:cNvSpPr txBox="1"/>
          <p:nvPr>
            <p:ph idx="2" type="body"/>
          </p:nvPr>
        </p:nvSpPr>
        <p:spPr>
          <a:xfrm>
            <a:off x="788400" y="1730325"/>
            <a:ext cx="3833400" cy="29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15570" lvl="0" marL="9144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E06666"/>
                </a:solidFill>
              </a:rPr>
              <a:t>Before start, l</a:t>
            </a:r>
            <a:r>
              <a:rPr lang="en">
                <a:solidFill>
                  <a:srgbClr val="E06666"/>
                </a:solidFill>
              </a:rPr>
              <a:t>earn to listen to your client and your team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6D9EEB"/>
                </a:solidFill>
              </a:rPr>
              <a:t>Cover only what adds value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E06666"/>
                </a:solidFill>
              </a:rPr>
              <a:t>Automate the Boring Stuff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6D9EEB"/>
                </a:solidFill>
              </a:rPr>
              <a:t>Don't repeat yourself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E06666"/>
                </a:solidFill>
              </a:rPr>
              <a:t>Adapt your tools to development requirements not the other way around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6D9EEB"/>
                </a:solidFill>
              </a:rPr>
              <a:t>Create a Test Rail Project from the beginning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E06666"/>
                </a:solidFill>
              </a:rPr>
              <a:t>Be flexible, we are agile engineers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1000"/>
              </a:spcAft>
              <a:buSzPts val="1100"/>
              <a:buChar char="●"/>
            </a:pPr>
            <a:r>
              <a:rPr lang="en">
                <a:solidFill>
                  <a:srgbClr val="6D9EEB"/>
                </a:solidFill>
              </a:rPr>
              <a:t>Don't forget to make a Health Check plan</a:t>
            </a:r>
            <a:r>
              <a:rPr lang="en"/>
              <a:t>.</a:t>
            </a:r>
            <a:endParaRPr/>
          </a:p>
        </p:txBody>
      </p:sp>
      <p:sp>
        <p:nvSpPr>
          <p:cNvPr id="279" name="Google Shape;279;p36"/>
          <p:cNvSpPr txBox="1"/>
          <p:nvPr>
            <p:ph idx="2" type="body"/>
          </p:nvPr>
        </p:nvSpPr>
        <p:spPr>
          <a:xfrm>
            <a:off x="5051275" y="1730325"/>
            <a:ext cx="3497400" cy="29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15570" lvl="0" marL="9144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E06666"/>
                </a:solidFill>
              </a:rPr>
              <a:t>Don't c</a:t>
            </a:r>
            <a:r>
              <a:rPr lang="en">
                <a:solidFill>
                  <a:srgbClr val="E06666"/>
                </a:solidFill>
              </a:rPr>
              <a:t>atch bugs until QA environment, catch them in the daily standups</a:t>
            </a:r>
            <a:r>
              <a:rPr lang="en">
                <a:solidFill>
                  <a:srgbClr val="6D9EEB"/>
                </a:solidFill>
              </a:rPr>
              <a:t>.</a:t>
            </a:r>
            <a:endParaRPr>
              <a:solidFill>
                <a:srgbClr val="6D9EEB"/>
              </a:solidFill>
            </a:endParaRPr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6D9EEB"/>
                </a:solidFill>
              </a:rPr>
              <a:t>Get more involved in the code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E06666"/>
                </a:solidFill>
              </a:rPr>
              <a:t>Get more involved in the business logic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6D9EEB"/>
                </a:solidFill>
              </a:rPr>
              <a:t>Learn to prioritize task when there are many battle fronts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E06666"/>
                </a:solidFill>
              </a:rPr>
              <a:t>Learn to think in money terms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rgbClr val="6D9EEB"/>
                </a:solidFill>
              </a:rPr>
              <a:t>Give feedback to your team constantly</a:t>
            </a:r>
            <a:r>
              <a:rPr lang="en"/>
              <a:t>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1000"/>
              </a:spcAft>
              <a:buSzPts val="1100"/>
              <a:buChar char="●"/>
            </a:pPr>
            <a:r>
              <a:rPr lang="en">
                <a:solidFill>
                  <a:srgbClr val="E06666"/>
                </a:solidFill>
              </a:rPr>
              <a:t>Don't be a wall, be a bridge to allow your team move faster and secure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7"/>
          <p:cNvSpPr txBox="1"/>
          <p:nvPr>
            <p:ph type="title"/>
          </p:nvPr>
        </p:nvSpPr>
        <p:spPr>
          <a:xfrm>
            <a:off x="505275" y="256675"/>
            <a:ext cx="7935600" cy="7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QA Best Practices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85" name="Google Shape;285;p37"/>
          <p:cNvSpPr txBox="1"/>
          <p:nvPr/>
        </p:nvSpPr>
        <p:spPr>
          <a:xfrm>
            <a:off x="739500" y="829875"/>
            <a:ext cx="77685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07975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Technical Stuff</a:t>
            </a:r>
            <a:endParaRPr b="1" sz="1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6" name="Google Shape;286;p37"/>
          <p:cNvSpPr txBox="1"/>
          <p:nvPr>
            <p:ph idx="1" type="subTitle"/>
          </p:nvPr>
        </p:nvSpPr>
        <p:spPr>
          <a:xfrm>
            <a:off x="5272950" y="1349325"/>
            <a:ext cx="1752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During FrontEnd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7" name="Google Shape;287;p37"/>
          <p:cNvSpPr txBox="1"/>
          <p:nvPr>
            <p:ph idx="2" type="subTitle"/>
          </p:nvPr>
        </p:nvSpPr>
        <p:spPr>
          <a:xfrm>
            <a:off x="739488" y="1349325"/>
            <a:ext cx="1752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During BackEnd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8" name="Google Shape;288;p37"/>
          <p:cNvSpPr txBox="1"/>
          <p:nvPr>
            <p:ph idx="2" type="body"/>
          </p:nvPr>
        </p:nvSpPr>
        <p:spPr>
          <a:xfrm>
            <a:off x="5061075" y="1776425"/>
            <a:ext cx="3447000" cy="29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15570" lvl="0" marL="9144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Ask your developers to add tags to every element that would be actionable.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Start making End to End tests before Component tests.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Try to use a DSL in your test runner.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1000"/>
              </a:spcAft>
              <a:buSzPts val="1100"/>
              <a:buChar char="●"/>
            </a:pPr>
            <a:r>
              <a:rPr lang="en"/>
              <a:t>Involve developers within your code, sometimes could be a good approach involving developers with the PRs you created.</a:t>
            </a:r>
            <a:endParaRPr/>
          </a:p>
        </p:txBody>
      </p:sp>
      <p:sp>
        <p:nvSpPr>
          <p:cNvPr id="289" name="Google Shape;289;p37"/>
          <p:cNvSpPr txBox="1"/>
          <p:nvPr>
            <p:ph idx="2" type="body"/>
          </p:nvPr>
        </p:nvSpPr>
        <p:spPr>
          <a:xfrm>
            <a:off x="781900" y="1776425"/>
            <a:ext cx="3677100" cy="29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15570" lvl="0" marL="9144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Create flows like you do it in front end.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Think POISED: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Parameters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Outputs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Interoperability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Security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Errors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Data</a:t>
            </a:r>
            <a:endParaRPr/>
          </a:p>
          <a:p>
            <a:pPr indent="-115570" lvl="0" marL="91440" rtl="0" algn="l">
              <a:spcBef>
                <a:spcPts val="1000"/>
              </a:spcBef>
              <a:spcAft>
                <a:spcPts val="1000"/>
              </a:spcAft>
              <a:buSzPts val="1100"/>
              <a:buChar char="●"/>
            </a:pPr>
            <a:r>
              <a:rPr lang="en"/>
              <a:t>Involve developers within your code.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8"/>
          <p:cNvSpPr txBox="1"/>
          <p:nvPr/>
        </p:nvSpPr>
        <p:spPr>
          <a:xfrm>
            <a:off x="1221500" y="1012725"/>
            <a:ext cx="2482800" cy="3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Architecture Analysis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Test Types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Unit tests</a:t>
            </a:r>
            <a:endParaRPr sz="10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API Test</a:t>
            </a:r>
            <a:endParaRPr sz="10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UI Test </a:t>
            </a:r>
            <a:endParaRPr sz="10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Test Cycles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Smoke testing.</a:t>
            </a:r>
            <a:endParaRPr sz="10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Sanity testing.</a:t>
            </a:r>
            <a:endParaRPr sz="10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Regression.</a:t>
            </a:r>
            <a:endParaRPr sz="10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5" name="Google Shape;295;p38"/>
          <p:cNvSpPr txBox="1"/>
          <p:nvPr/>
        </p:nvSpPr>
        <p:spPr>
          <a:xfrm>
            <a:off x="5204025" y="1012725"/>
            <a:ext cx="3235200" cy="3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Execution Cadence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Per Commit.</a:t>
            </a:r>
            <a:endParaRPr sz="10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Nightly.</a:t>
            </a:r>
            <a:endParaRPr sz="10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Every {x} hours/minutes, etc</a:t>
            </a:r>
            <a:endParaRPr sz="10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Test Environments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Local.</a:t>
            </a:r>
            <a:endParaRPr sz="10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Dev.</a:t>
            </a:r>
            <a:endParaRPr sz="10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Pre-Prod (Stage).</a:t>
            </a:r>
            <a:endParaRPr sz="10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roxima Nova"/>
              <a:buChar char="○"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Production</a:t>
            </a:r>
            <a:r>
              <a:rPr lang="en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Branching Strategy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GitFlow</a:t>
            </a:r>
            <a:endParaRPr sz="10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Proxima Nova"/>
              <a:buChar char="○"/>
            </a:pPr>
            <a:r>
              <a:rPr lang="en" sz="10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Trunk based</a:t>
            </a:r>
            <a:endParaRPr sz="10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6" name="Google Shape;296;p3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Components of Test Strategy</a:t>
            </a:r>
            <a:endParaRPr b="1" sz="20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Automation Pyramid</a:t>
            </a:r>
            <a:endParaRPr sz="20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02" name="Google Shape;30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7925" y="1017725"/>
            <a:ext cx="5988150" cy="36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